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/Relationships>

</file>

<file path=ppt/media/image1.jpeg>
</file>

<file path=ppt/media/image1.png>
</file>

<file path=ppt/media/image10.png>
</file>

<file path=ppt/media/image1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Northern Lights display over a snowy landscape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Colourful clouds against a starry night sky"/>
          <p:cNvSpPr/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Northern Lights display over a snowy mountain landscape"/>
          <p:cNvSpPr/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Northern Lights display over a snowy landscap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Northern Lights display in a dark night sky over mountains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lourful clouds against a starry night sky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orthern Lights display over a snowy mountain landscape"/>
          <p:cNvSpPr/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5500">
              <a:spcBef>
                <a:spcPts val="0"/>
              </a:spcBef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s://www.swift.org/documentation/docc" TargetMode="External"/><Relationship Id="rId3" Type="http://schemas.openxmlformats.org/officeDocument/2006/relationships/hyperlink" Target="https://developer.apple.com/videos/play/wwdc2021/10166/" TargetMode="External"/><Relationship Id="rId4" Type="http://schemas.openxmlformats.org/officeDocument/2006/relationships/hyperlink" Target="https://developer.apple.com/videos/play/wwdc2021/10167/" TargetMode="External"/><Relationship Id="rId5" Type="http://schemas.openxmlformats.org/officeDocument/2006/relationships/hyperlink" Target="https://developer.apple.com/videos/play/wwdc2021/10235/" TargetMode="External"/><Relationship Id="rId6" Type="http://schemas.openxmlformats.org/officeDocument/2006/relationships/hyperlink" Target="https://developer.apple.com/videos/play/wwdc2021/10236/" TargetMode="External"/><Relationship Id="rId7" Type="http://schemas.openxmlformats.org/officeDocument/2006/relationships/hyperlink" Target="https://developer.apple.com/videos/play/wwdc2023/10244/" TargetMode="Externa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realm/jazzy#mixed-objective-c--swift" TargetMode="External"/><Relationship Id="rId3" Type="http://schemas.openxmlformats.org/officeDocument/2006/relationships/hyperlink" Target="https://github.com/realm/jazzy?tab=readme-ov-file#docs-from-swiftmodules-or-frameworks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wift DocC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DocC</a:t>
            </a:r>
          </a:p>
        </p:txBody>
      </p:sp>
      <p:sp>
        <p:nvSpPr>
          <p:cNvPr id="172" name="Presented By: Sugeet Goyal - 24-02-2024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Presented By: Sugeet Goyal - 24-02-2024</a:t>
            </a:r>
          </a:p>
        </p:txBody>
      </p:sp>
      <p:sp>
        <p:nvSpPr>
          <p:cNvPr id="173" name="Generates your rich API reference documen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Generates your rich API reference document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Why Swift DocC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Swift DocC?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Why DocC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79729">
              <a:lnSpc>
                <a:spcPct val="90000"/>
              </a:lnSpc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Why DocC?</a:t>
            </a:r>
          </a:p>
        </p:txBody>
      </p:sp>
      <p:sp>
        <p:nvSpPr>
          <p:cNvPr id="205" name="App In-House Product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7331" indent="-497331" defTabSz="2170176">
              <a:spcBef>
                <a:spcPts val="2100"/>
              </a:spcBef>
              <a:defRPr sz="4272"/>
            </a:pPr>
            <a:r>
              <a:t>App In-House Product.</a:t>
            </a:r>
          </a:p>
          <a:p>
            <a:pPr marL="497331" indent="-497331" defTabSz="2170176">
              <a:spcBef>
                <a:spcPts val="2100"/>
              </a:spcBef>
              <a:defRPr sz="4272"/>
            </a:pPr>
            <a:r>
              <a:t>Creates documents for Swift, Objective-C or Mix-work. </a:t>
            </a:r>
          </a:p>
          <a:p>
            <a:pPr marL="497331" indent="-497331" defTabSz="2170176">
              <a:spcBef>
                <a:spcPts val="2100"/>
              </a:spcBef>
              <a:defRPr sz="4272"/>
            </a:pPr>
            <a:r>
              <a:t>Integrates into Xcode’s Source Editor.</a:t>
            </a:r>
          </a:p>
          <a:p>
            <a:pPr marL="497331" indent="-497331" defTabSz="2170176">
              <a:spcBef>
                <a:spcPts val="2100"/>
              </a:spcBef>
              <a:defRPr sz="4272"/>
            </a:pPr>
            <a:r>
              <a:t>Appears on Xcode Built-in documentation.</a:t>
            </a:r>
          </a:p>
          <a:p>
            <a:pPr marL="497331" indent="-497331" defTabSz="2170176">
              <a:spcBef>
                <a:spcPts val="2100"/>
              </a:spcBef>
              <a:defRPr sz="4272"/>
            </a:pPr>
            <a:r>
              <a:t>Anyone can access to your document who has the source code.</a:t>
            </a:r>
          </a:p>
          <a:p>
            <a:pPr marL="497331" indent="-497331" defTabSz="2170176">
              <a:spcBef>
                <a:spcPts val="2100"/>
              </a:spcBef>
              <a:defRPr sz="4272"/>
            </a:pPr>
            <a:r>
              <a:t>Xcode 15 brings rich experience of writing Swift-DocC documentation</a:t>
            </a:r>
          </a:p>
          <a:p>
            <a:pPr marL="497331" indent="-497331" defTabSz="2170176">
              <a:spcBef>
                <a:spcPts val="2100"/>
              </a:spcBef>
              <a:defRPr sz="4272"/>
            </a:pPr>
            <a:r>
              <a:rPr b="1"/>
              <a:t>Documentation Preview Editor</a:t>
            </a:r>
            <a:r>
              <a:t> gives you the Real time view with live rendering on every key stroke.</a:t>
            </a:r>
          </a:p>
          <a:p>
            <a:pPr marL="497331" indent="-497331" defTabSz="2170176">
              <a:spcBef>
                <a:spcPts val="2100"/>
              </a:spcBef>
              <a:defRPr sz="4272"/>
            </a:pPr>
            <a:r>
              <a:t>Allowing straight forward publishing to services like Github, 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rea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Lets understand `creation` with Demo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Lets understand `creation` with Demo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hem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Theming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ite-wide Customisation…"/>
          <p:cNvSpPr txBox="1"/>
          <p:nvPr>
            <p:ph type="body" sz="half" idx="1"/>
          </p:nvPr>
        </p:nvSpPr>
        <p:spPr>
          <a:xfrm>
            <a:off x="1270000" y="4267200"/>
            <a:ext cx="15437378" cy="8432800"/>
          </a:xfrm>
          <a:prstGeom prst="rect">
            <a:avLst/>
          </a:prstGeom>
        </p:spPr>
        <p:txBody>
          <a:bodyPr/>
          <a:lstStyle/>
          <a:p>
            <a:pPr marL="469391" indent="-469391" defTabSz="2048255">
              <a:spcBef>
                <a:spcPts val="2000"/>
              </a:spcBef>
              <a:defRPr sz="4032"/>
            </a:pPr>
            <a:r>
              <a:t>Site-wide Customisation </a:t>
            </a:r>
          </a:p>
          <a:p>
            <a:pPr lvl="1" marL="0" indent="384047" defTabSz="2048255">
              <a:spcBef>
                <a:spcPts val="2000"/>
              </a:spcBef>
              <a:buClrTx/>
              <a:buSzTx/>
              <a:buNone/>
              <a:defRPr sz="4032">
                <a:solidFill>
                  <a:srgbClr val="D5D5D5"/>
                </a:solidFill>
              </a:defRPr>
            </a:pPr>
            <a:r>
              <a:t>Theme customisation are site-wide Customisation</a:t>
            </a:r>
          </a:p>
          <a:p>
            <a:pPr marL="469391" indent="-469391" defTabSz="2048255">
              <a:spcBef>
                <a:spcPts val="2000"/>
              </a:spcBef>
              <a:defRPr sz="4032"/>
            </a:pPr>
            <a:r>
              <a:t>Deployment Specific</a:t>
            </a:r>
          </a:p>
          <a:p>
            <a:pPr lvl="1" marL="0" indent="384047" defTabSz="2048255">
              <a:spcBef>
                <a:spcPts val="2000"/>
              </a:spcBef>
              <a:buClrTx/>
              <a:buSzTx/>
              <a:buNone/>
              <a:defRPr sz="4032">
                <a:solidFill>
                  <a:srgbClr val="D5D5D5"/>
                </a:solidFill>
              </a:defRPr>
            </a:pPr>
            <a:r>
              <a:t>Swift-DocC themes are intentionally specific to a deployment.</a:t>
            </a:r>
          </a:p>
          <a:p>
            <a:pPr marL="469391" indent="-469391" defTabSz="2048255">
              <a:spcBef>
                <a:spcPts val="2000"/>
              </a:spcBef>
              <a:defRPr sz="4032"/>
            </a:pPr>
            <a:r>
              <a:t>Consider when to use theming and when to use metadata Directive</a:t>
            </a:r>
          </a:p>
          <a:p>
            <a:pPr lvl="1" marL="0" indent="384047" defTabSz="2048255">
              <a:spcBef>
                <a:spcPts val="2000"/>
              </a:spcBef>
              <a:buClrTx/>
              <a:buSzTx/>
              <a:buNone/>
              <a:defRPr sz="4032">
                <a:solidFill>
                  <a:srgbClr val="D5D5D5"/>
                </a:solidFill>
              </a:defRPr>
            </a:pPr>
            <a:r>
              <a:t>For customisation to appear on both Xcode and Web, use metadata directive.</a:t>
            </a:r>
          </a:p>
          <a:p>
            <a:pPr marL="469391" indent="-469391" defTabSz="2048255">
              <a:spcBef>
                <a:spcPts val="2000"/>
              </a:spcBef>
              <a:defRPr sz="4032"/>
            </a:pPr>
            <a:r>
              <a:t>Create JSON file with the specific name "theme-settings.json" and place into your project's documentation catalog.</a:t>
            </a:r>
          </a:p>
        </p:txBody>
      </p:sp>
      <p:sp>
        <p:nvSpPr>
          <p:cNvPr id="214" name="Theming"/>
          <p:cNvSpPr txBox="1"/>
          <p:nvPr/>
        </p:nvSpPr>
        <p:spPr>
          <a:xfrm>
            <a:off x="1270000" y="2133600"/>
            <a:ext cx="21844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ctr" defTabSz="379729">
              <a:lnSpc>
                <a:spcPct val="90000"/>
              </a:lnSpc>
              <a:spcBef>
                <a:spcPts val="0"/>
              </a:spcBef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Theming</a:t>
            </a:r>
          </a:p>
        </p:txBody>
      </p:sp>
      <p:pic>
        <p:nvPicPr>
          <p:cNvPr id="215" name="Screenshot 2024-02-23 at 8.21.32 PM.png" descr="Screenshot 2024-02-23 at 8.21.3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27637" y="6591313"/>
            <a:ext cx="6246218" cy="37845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Hosting documen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Hosting documentation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Hosting documentatio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79729">
              <a:lnSpc>
                <a:spcPct val="90000"/>
              </a:lnSpc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Hosting documentation</a:t>
            </a:r>
          </a:p>
        </p:txBody>
      </p:sp>
      <p:sp>
        <p:nvSpPr>
          <p:cNvPr id="220" name="Can be exported directly and share, so that anyone can import and read the documentation in Xcod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Can be exported directly and share, so that anyone can import and read the documentation in Xcode.</a:t>
            </a:r>
          </a:p>
          <a:p>
            <a:pPr/>
            <a:r>
              <a:t>Can host the documentation archive online.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Documentation Archiv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79729">
              <a:lnSpc>
                <a:spcPct val="90000"/>
              </a:lnSpc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Documentation Archive</a:t>
            </a:r>
          </a:p>
        </p:txBody>
      </p:sp>
      <p:sp>
        <p:nvSpPr>
          <p:cNvPr id="223" name="The documentation archive itself is a container that holds all the data to both read the documentation in Xcode and to host it online."/>
          <p:cNvSpPr txBox="1"/>
          <p:nvPr>
            <p:ph type="body" sz="quarter" idx="1"/>
          </p:nvPr>
        </p:nvSpPr>
        <p:spPr>
          <a:xfrm>
            <a:off x="1270000" y="4267200"/>
            <a:ext cx="21844000" cy="1972402"/>
          </a:xfrm>
          <a:prstGeom prst="rect">
            <a:avLst/>
          </a:prstGeom>
        </p:spPr>
        <p:txBody>
          <a:bodyPr/>
          <a:lstStyle/>
          <a:p>
            <a:pPr/>
            <a:r>
              <a:t>The documentation archive itself is a container that holds all the data to both read the documentation in Xcode and to host it online.</a:t>
            </a:r>
          </a:p>
        </p:txBody>
      </p:sp>
      <p:pic>
        <p:nvPicPr>
          <p:cNvPr id="224" name="Screenshot 2024-02-23 at 4.19.13 AM.png" descr="Screenshot 2024-02-23 at 4.19.1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02763" y="6680813"/>
            <a:ext cx="8737690" cy="56758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wo types of documentation reques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79729">
              <a:lnSpc>
                <a:spcPct val="90000"/>
              </a:lnSpc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Two types of documentation request</a:t>
            </a:r>
          </a:p>
        </p:txBody>
      </p:sp>
      <p:sp>
        <p:nvSpPr>
          <p:cNvPr id="227" name="There are two types of request which server needs to handle to host the documentation archive :…"/>
          <p:cNvSpPr txBox="1"/>
          <p:nvPr>
            <p:ph type="body" sz="half" idx="1"/>
          </p:nvPr>
        </p:nvSpPr>
        <p:spPr>
          <a:xfrm>
            <a:off x="1270000" y="4267200"/>
            <a:ext cx="21844000" cy="518160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</a:pPr>
            <a:r>
              <a:t>There are two types of request which server needs to handle to host the documentation archive :</a:t>
            </a:r>
          </a:p>
          <a:p>
            <a:pPr/>
            <a:r>
              <a:t>Request for documentation and tutorial.</a:t>
            </a:r>
          </a:p>
          <a:p>
            <a:pPr/>
            <a:r>
              <a:t>Request for additional files and data that is loaded by web app.</a:t>
            </a:r>
          </a:p>
        </p:txBody>
      </p:sp>
      <p:pic>
        <p:nvPicPr>
          <p:cNvPr id="228" name="Screenshot 2024-02-23 at 4.42.50 AM.png" descr="Screenshot 2024-02-23 at 4.42.5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9856" y="9703613"/>
            <a:ext cx="9550401" cy="2921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Screenshot 2024-02-23 at 4.43.21 AM.png" descr="Screenshot 2024-02-23 at 4.43.21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40256" y="9698123"/>
            <a:ext cx="11384201" cy="29264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Northern Lights display over a snowy mountain landscape" descr="Northern Lights display over a snowy mountain landscap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2465" r="0" b="12465"/>
          <a:stretch>
            <a:fillRect/>
          </a:stretch>
        </p:blipFill>
        <p:spPr>
          <a:xfrm>
            <a:off x="12204700" y="0"/>
            <a:ext cx="12192000" cy="13716000"/>
          </a:xfrm>
          <a:prstGeom prst="rect">
            <a:avLst/>
          </a:prstGeom>
        </p:spPr>
      </p:pic>
      <p:sp>
        <p:nvSpPr>
          <p:cNvPr id="176" name="Cove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10870">
              <a:lnSpc>
                <a:spcPct val="90000"/>
              </a:lnSpc>
              <a:defRPr spc="-257" sz="8584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Covering</a:t>
            </a:r>
          </a:p>
        </p:txBody>
      </p:sp>
      <p:sp>
        <p:nvSpPr>
          <p:cNvPr id="177" name="Existing Popular Tools…"/>
          <p:cNvSpPr txBox="1"/>
          <p:nvPr>
            <p:ph type="body" sz="half" idx="1"/>
          </p:nvPr>
        </p:nvSpPr>
        <p:spPr>
          <a:xfrm>
            <a:off x="1270000" y="2895600"/>
            <a:ext cx="9652000" cy="8432800"/>
          </a:xfrm>
          <a:prstGeom prst="rect">
            <a:avLst/>
          </a:prstGeom>
        </p:spPr>
        <p:txBody>
          <a:bodyPr/>
          <a:lstStyle/>
          <a:p>
            <a:pPr marL="480568" indent="-480568" defTabSz="2097023">
              <a:spcBef>
                <a:spcPts val="2000"/>
              </a:spcBef>
              <a:defRPr sz="4128"/>
            </a:pPr>
            <a:r>
              <a:t>Existing Popular Tools</a:t>
            </a:r>
          </a:p>
          <a:p>
            <a:pPr marL="480568" indent="-480568" defTabSz="2097023">
              <a:spcBef>
                <a:spcPts val="2000"/>
              </a:spcBef>
              <a:defRPr sz="4128"/>
            </a:pPr>
            <a:r>
              <a:t>What is DocC ?</a:t>
            </a:r>
          </a:p>
          <a:p>
            <a:pPr marL="480568" indent="-480568" defTabSz="2097023">
              <a:spcBef>
                <a:spcPts val="2000"/>
              </a:spcBef>
              <a:defRPr sz="4128"/>
            </a:pPr>
            <a:r>
              <a:t>Why DocC ?</a:t>
            </a:r>
          </a:p>
          <a:p>
            <a:pPr marL="480568" indent="-480568" defTabSz="2097023">
              <a:spcBef>
                <a:spcPts val="2000"/>
              </a:spcBef>
              <a:defRPr sz="4128"/>
            </a:pPr>
            <a:r>
              <a:t>Creating</a:t>
            </a:r>
          </a:p>
          <a:p>
            <a:pPr marL="480568" indent="-480568" defTabSz="2097023">
              <a:spcBef>
                <a:spcPts val="2000"/>
              </a:spcBef>
              <a:defRPr sz="4128"/>
            </a:pPr>
            <a:r>
              <a:t>Theming</a:t>
            </a:r>
          </a:p>
          <a:p>
            <a:pPr marL="480568" indent="-480568" defTabSz="2097023">
              <a:spcBef>
                <a:spcPts val="2000"/>
              </a:spcBef>
              <a:defRPr sz="4128"/>
            </a:pPr>
            <a:r>
              <a:t>Hosting Documentation</a:t>
            </a:r>
          </a:p>
          <a:p>
            <a:pPr marL="480568" indent="-480568" defTabSz="2097023">
              <a:spcBef>
                <a:spcPts val="2000"/>
              </a:spcBef>
              <a:defRPr sz="4128"/>
            </a:pPr>
            <a:r>
              <a:t>Automate Builds</a:t>
            </a:r>
          </a:p>
          <a:p>
            <a:pPr marL="480568" indent="-480568" defTabSz="2097023">
              <a:spcBef>
                <a:spcPts val="2000"/>
              </a:spcBef>
              <a:defRPr sz="4128"/>
            </a:pPr>
            <a:r>
              <a:t>Shortcuts</a:t>
            </a:r>
          </a:p>
          <a:p>
            <a:pPr marL="480568" indent="-480568" defTabSz="2097023">
              <a:spcBef>
                <a:spcPts val="2000"/>
              </a:spcBef>
              <a:defRPr sz="4128"/>
            </a:pPr>
            <a:r>
              <a:t>QnA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opy the .doccarchive file into the directory where we are hosting the web site…"/>
          <p:cNvSpPr txBox="1"/>
          <p:nvPr>
            <p:ph type="body" sz="half" idx="1"/>
          </p:nvPr>
        </p:nvSpPr>
        <p:spPr>
          <a:xfrm>
            <a:off x="1270000" y="3644900"/>
            <a:ext cx="11238476" cy="8216476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</a:pPr>
          </a:p>
          <a:p>
            <a:pPr/>
            <a:r>
              <a:t>Copy the </a:t>
            </a:r>
            <a:r>
              <a:rPr b="1"/>
              <a:t>.doccarchive</a:t>
            </a:r>
            <a:r>
              <a:t> file into the directory where we are hosting the web site</a:t>
            </a:r>
          </a:p>
          <a:p>
            <a:pPr/>
            <a:r>
              <a:t>Create </a:t>
            </a:r>
            <a:r>
              <a:rPr b="1"/>
              <a:t>.htaccess</a:t>
            </a:r>
            <a:r>
              <a:t> file and write rules as per below image</a:t>
            </a:r>
          </a:p>
        </p:txBody>
      </p:sp>
      <p:sp>
        <p:nvSpPr>
          <p:cNvPr id="232" name="Hosting documentation"/>
          <p:cNvSpPr txBox="1"/>
          <p:nvPr/>
        </p:nvSpPr>
        <p:spPr>
          <a:xfrm>
            <a:off x="1270000" y="2133600"/>
            <a:ext cx="21844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ctr" defTabSz="379729">
              <a:lnSpc>
                <a:spcPct val="90000"/>
              </a:lnSpc>
              <a:spcBef>
                <a:spcPts val="0"/>
              </a:spcBef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Hosting documentation</a:t>
            </a:r>
          </a:p>
        </p:txBody>
      </p:sp>
      <p:pic>
        <p:nvPicPr>
          <p:cNvPr id="233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rcRect l="0" t="0" r="4307" b="4307"/>
          <a:stretch>
            <a:fillRect/>
          </a:stretch>
        </p:blipFill>
        <p:spPr>
          <a:xfrm>
            <a:off x="13036720" y="5015761"/>
            <a:ext cx="10780748" cy="45659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Automate Buil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Automate Builds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Automate Build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79729">
              <a:lnSpc>
                <a:spcPct val="90000"/>
              </a:lnSpc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Automate Builds</a:t>
            </a:r>
          </a:p>
        </p:txBody>
      </p:sp>
      <p:sp>
        <p:nvSpPr>
          <p:cNvPr id="238" name="Build documentation for the project.…"/>
          <p:cNvSpPr txBox="1"/>
          <p:nvPr>
            <p:ph type="body" sz="quarter" idx="1"/>
          </p:nvPr>
        </p:nvSpPr>
        <p:spPr>
          <a:xfrm>
            <a:off x="1270000" y="4727062"/>
            <a:ext cx="11224503" cy="5697766"/>
          </a:xfrm>
          <a:prstGeom prst="rect">
            <a:avLst/>
          </a:prstGeom>
        </p:spPr>
        <p:txBody>
          <a:bodyPr anchor="ctr"/>
          <a:lstStyle/>
          <a:p>
            <a:pPr/>
            <a:r>
              <a:t>Build documentation for the project.</a:t>
            </a:r>
          </a:p>
          <a:p>
            <a:pPr/>
            <a:r>
              <a:t>Find all build document archives to copy them another location.</a:t>
            </a:r>
          </a:p>
          <a:p>
            <a:pPr/>
            <a:r>
              <a:t>Create build-docs script file and add below code for your scheme name and derived path.</a:t>
            </a:r>
          </a:p>
        </p:txBody>
      </p:sp>
      <p:pic>
        <p:nvPicPr>
          <p:cNvPr id="239" name="Screenshot 2024-02-23 at 7.18.34 PM.png" descr="Screenshot 2024-02-23 at 7.18.3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38322" y="4986359"/>
            <a:ext cx="9960670" cy="50161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Car1.jpeg" descr="Car1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2359" t="0" r="28380" b="0"/>
          <a:stretch>
            <a:fillRect/>
          </a:stretch>
        </p:blipFill>
        <p:spPr>
          <a:xfrm>
            <a:off x="12255500" y="0"/>
            <a:ext cx="12192000" cy="13716000"/>
          </a:xfrm>
          <a:prstGeom prst="rect">
            <a:avLst/>
          </a:prstGeom>
        </p:spPr>
      </p:pic>
      <p:sp>
        <p:nvSpPr>
          <p:cNvPr id="242" name="To add documentation template for the function or property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 add documentation template for the function or property </a:t>
            </a:r>
          </a:p>
          <a:p>
            <a:pPr lvl="1" marL="0" indent="457200">
              <a:buClrTx/>
              <a:buSzTx/>
              <a:buNone/>
              <a:defRPr sz="3200"/>
            </a:pPr>
            <a:r>
              <a:t>Command + Shift + A </a:t>
            </a:r>
            <a:r>
              <a:rPr b="1"/>
              <a:t>then</a:t>
            </a:r>
            <a:r>
              <a:t> Search for “Add Documentation" </a:t>
            </a:r>
            <a:r>
              <a:rPr b="1"/>
              <a:t>and</a:t>
            </a:r>
            <a:r>
              <a:t> click</a:t>
            </a:r>
          </a:p>
          <a:p>
            <a:pPr/>
            <a:r>
              <a:t>To build the documentation </a:t>
            </a:r>
          </a:p>
          <a:p>
            <a:pPr lvl="1" marL="0" indent="457200">
              <a:buClrTx/>
              <a:buSzTx/>
              <a:buNone/>
              <a:defRPr sz="3200"/>
            </a:pPr>
            <a:r>
              <a:t>Control + Shift + Command + D</a:t>
            </a:r>
          </a:p>
        </p:txBody>
      </p:sp>
      <p:sp>
        <p:nvSpPr>
          <p:cNvPr id="243" name="Shortcuts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79729">
              <a:lnSpc>
                <a:spcPct val="90000"/>
              </a:lnSpc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Shortcuts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I recommend reading Swift-DocC's documentation if you're interested in taking things further."/>
          <p:cNvSpPr txBox="1"/>
          <p:nvPr>
            <p:ph type="body" sz="half" idx="1"/>
          </p:nvPr>
        </p:nvSpPr>
        <p:spPr>
          <a:xfrm>
            <a:off x="1270000" y="722369"/>
            <a:ext cx="21844000" cy="4394201"/>
          </a:xfrm>
          <a:prstGeom prst="rect">
            <a:avLst/>
          </a:prstGeom>
        </p:spPr>
        <p:txBody>
          <a:bodyPr/>
          <a:lstStyle>
            <a:lvl1pPr defTabSz="2170176">
              <a:defRPr spc="-149" sz="7476"/>
            </a:lvl1pPr>
          </a:lstStyle>
          <a:p>
            <a:pPr/>
            <a:r>
              <a:t> I recommend reading Swift-DocC's documentation if you're interested in taking things further.</a:t>
            </a:r>
          </a:p>
        </p:txBody>
      </p:sp>
      <p:sp>
        <p:nvSpPr>
          <p:cNvPr id="246" name="https://www.swift.org/documentation/docc…"/>
          <p:cNvSpPr txBox="1"/>
          <p:nvPr/>
        </p:nvSpPr>
        <p:spPr>
          <a:xfrm>
            <a:off x="863834" y="4771571"/>
            <a:ext cx="20222703" cy="7177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lvl="1" marL="1071033" indent="-512233" defTabSz="825500">
              <a:spcBef>
                <a:spcPts val="0"/>
              </a:spcBef>
              <a:buClr>
                <a:srgbClr val="FFFFFF"/>
              </a:buClr>
              <a:buSzPct val="100000"/>
              <a:buChar char="•"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rPr u="sng">
                <a:hlinkClick r:id="rId2" invalidUrl="" action="" tgtFrame="" tooltip="" history="1" highlightClick="0" endSnd="0"/>
              </a:rPr>
              <a:t>https://www.swift.org/documentation/docc</a:t>
            </a:r>
          </a:p>
          <a:p>
            <a:pPr lvl="1" marL="1071033" indent="-512233" defTabSz="825500">
              <a:spcBef>
                <a:spcPts val="0"/>
              </a:spcBef>
              <a:buClr>
                <a:srgbClr val="FFFFFF"/>
              </a:buClr>
              <a:buSzPct val="100000"/>
              <a:buChar char="•"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rPr u="sng">
                <a:hlinkClick r:id="rId3" invalidUrl="" action="" tgtFrame="" tooltip="" history="1" highlightClick="0" endSnd="0"/>
              </a:rPr>
              <a:t>https://developer.apple.com/videos/play/wwdc2021/10166/</a:t>
            </a:r>
          </a:p>
          <a:p>
            <a:pPr lvl="1" marL="1071033" indent="-512233" defTabSz="825500">
              <a:spcBef>
                <a:spcPts val="0"/>
              </a:spcBef>
              <a:buClr>
                <a:srgbClr val="FFFFFF"/>
              </a:buClr>
              <a:buSzPct val="100000"/>
              <a:buChar char="•"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rPr u="sng">
                <a:hlinkClick r:id="rId4" invalidUrl="" action="" tgtFrame="" tooltip="" history="1" highlightClick="0" endSnd="0"/>
              </a:rPr>
              <a:t>https://developer.apple.com/videos/play/wwdc2021/10167/</a:t>
            </a:r>
          </a:p>
          <a:p>
            <a:pPr lvl="1" marL="1071033" indent="-512233" defTabSz="825500">
              <a:spcBef>
                <a:spcPts val="0"/>
              </a:spcBef>
              <a:buClr>
                <a:srgbClr val="FFFFFF"/>
              </a:buClr>
              <a:buSzPct val="100000"/>
              <a:buChar char="•"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rPr u="sng">
                <a:hlinkClick r:id="rId5" invalidUrl="" action="" tgtFrame="" tooltip="" history="1" highlightClick="0" endSnd="0"/>
              </a:rPr>
              <a:t>https://developer.apple.com/videos/play/wwdc2021/10235/</a:t>
            </a:r>
          </a:p>
          <a:p>
            <a:pPr lvl="1" marL="1071033" indent="-512233" defTabSz="825500">
              <a:spcBef>
                <a:spcPts val="0"/>
              </a:spcBef>
              <a:buClr>
                <a:srgbClr val="FFFFFF"/>
              </a:buClr>
              <a:buSzPct val="100000"/>
              <a:buChar char="•"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rPr u="sng">
                <a:hlinkClick r:id="rId6" invalidUrl="" action="" tgtFrame="" tooltip="" history="1" highlightClick="0" endSnd="0"/>
              </a:rPr>
              <a:t>https://developer.apple.com/videos/play/wwdc2021/10236/</a:t>
            </a:r>
          </a:p>
          <a:p>
            <a:pPr lvl="1" marL="1071033" indent="-512233" defTabSz="825500">
              <a:spcBef>
                <a:spcPts val="0"/>
              </a:spcBef>
              <a:buClr>
                <a:srgbClr val="FFFFFF"/>
              </a:buClr>
              <a:buSzPct val="100000"/>
              <a:buChar char="•"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rPr u="sng">
                <a:hlinkClick r:id="rId7" invalidUrl="" action="" tgtFrame="" tooltip="" history="1" highlightClick="0" endSnd="0"/>
              </a:rPr>
              <a:t>https://developer.apple.com/videos/play/wwdc2023/10244/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hank you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Thank you.</a:t>
            </a:r>
          </a:p>
        </p:txBody>
      </p:sp>
      <p:sp>
        <p:nvSpPr>
          <p:cNvPr id="249" name="QnA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QnA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Existing Popular Too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Existing Popular Tools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Apple Doc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79729">
              <a:lnSpc>
                <a:spcPct val="90000"/>
              </a:lnSpc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Apple Docs</a:t>
            </a:r>
          </a:p>
        </p:txBody>
      </p:sp>
      <p:sp>
        <p:nvSpPr>
          <p:cNvPr id="182" name="Provides a list of undocumented symbols so you know what’s miss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>
                <a:solidFill>
                  <a:schemeClr val="accent3"/>
                </a:solidFill>
              </a:defRPr>
            </a:pPr>
            <a:r>
              <a:t>Provides a list of undocumented symbols so you know what’s missing</a:t>
            </a:r>
          </a:p>
          <a:p>
            <a:pPr lvl="1">
              <a:def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No release after 2015.</a:t>
            </a:r>
          </a:p>
          <a:p>
            <a:pPr lvl="1">
              <a:def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Not compatible with Swift.</a:t>
            </a:r>
          </a:p>
          <a:p>
            <a:pPr lvl="1">
              <a:def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Fixing &amp; using unmaintained framework is not recommended.</a:t>
            </a:r>
          </a:p>
          <a:p>
            <a:pPr lvl="1">
              <a:def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Maintenance cost is higher.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Jazzy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79729">
              <a:lnSpc>
                <a:spcPct val="90000"/>
              </a:lnSpc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Jazzy</a:t>
            </a:r>
          </a:p>
        </p:txBody>
      </p:sp>
      <p:sp>
        <p:nvSpPr>
          <p:cNvPr id="185" name="Mixed Objective-C / Swift…"/>
          <p:cNvSpPr txBox="1"/>
          <p:nvPr>
            <p:ph type="body" idx="1"/>
          </p:nvPr>
        </p:nvSpPr>
        <p:spPr>
          <a:xfrm>
            <a:off x="1270000" y="4271367"/>
            <a:ext cx="21844000" cy="8432801"/>
          </a:xfrm>
          <a:prstGeom prst="rect">
            <a:avLst/>
          </a:prstGeom>
        </p:spPr>
        <p:txBody>
          <a:bodyPr/>
          <a:lstStyle/>
          <a:p>
            <a:pPr lvl="2" marL="0" indent="914400">
              <a:buClrTx/>
              <a:buSzTx/>
              <a:buNone/>
              <a:defRPr u="sng">
                <a:solidFill>
                  <a:schemeClr val="accent1">
                    <a:lumOff val="13575"/>
                  </a:schemeClr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Mixed Objective-C / Swift</a:t>
            </a:r>
          </a:p>
          <a:p>
            <a:pPr lvl="3" marL="0" indent="1371600">
              <a:buClrTx/>
              <a:buSzTx/>
              <a:buNone/>
            </a:pPr>
            <a:r>
              <a:rPr i="1">
                <a:solidFill>
                  <a:srgbClr val="D5D5D5"/>
                </a:solidFill>
              </a:rPr>
              <a:t>“This feature is new and has some rough edges”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, no updates since last 4 years.</a:t>
            </a:r>
            <a:endParaRPr>
              <a:solidFill>
                <a:schemeClr val="accent5">
                  <a:hueOff val="106044"/>
                  <a:satOff val="10158"/>
                  <a:lumOff val="16042"/>
                </a:schemeClr>
              </a:solidFill>
            </a:endParaRPr>
          </a:p>
          <a:p>
            <a:pPr lvl="3" marL="0" indent="1371600">
              <a:buClrTx/>
              <a:buSzTx/>
              <a:buNone/>
            </a:pPr>
          </a:p>
          <a:p>
            <a:pPr lvl="2" marL="0" indent="914400">
              <a:buClrTx/>
              <a:buSzTx/>
              <a:buNone/>
              <a:defRPr>
                <a:solidFill>
                  <a:schemeClr val="accent1">
                    <a:lumOff val="13575"/>
                  </a:schemeClr>
                </a:solidFill>
              </a:defRPr>
            </a:pPr>
            <a:r>
              <a:rPr u="sng">
                <a:hlinkClick r:id="rId3" invalidUrl="" action="" tgtFrame="" tooltip="" history="1" highlightClick="0" endSnd="0"/>
              </a:rPr>
              <a:t>Docs from .swiftmodules or frameworks</a:t>
            </a:r>
          </a:p>
          <a:p>
            <a:pPr lvl="3" marL="0" indent="1371600">
              <a:buClrTx/>
              <a:buSzTx/>
              <a:buNone/>
            </a:pPr>
            <a:r>
              <a:rPr i="1">
                <a:solidFill>
                  <a:srgbClr val="D5D5D5"/>
                </a:solidFill>
              </a:rPr>
              <a:t>“This feature is new: there may be crashes and mistakes. Reports welcome.”</a:t>
            </a:r>
            <a:r>
              <a:rPr>
                <a:solidFill>
                  <a:srgbClr val="BED2D2"/>
                </a:solidFill>
              </a:rPr>
              <a:t>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No update since last 3 years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creenshot 2024-02-21 at 2.54.52 PM.png" descr="Screenshot 2024-02-21 at 2.54.52 PM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1455537" y="3905010"/>
            <a:ext cx="12463717" cy="8839854"/>
          </a:xfrm>
          <a:prstGeom prst="rect">
            <a:avLst/>
          </a:prstGeom>
        </p:spPr>
      </p:pic>
      <p:sp>
        <p:nvSpPr>
          <p:cNvPr id="188" name="Run below command to generate jazzy doc  jazzy --min-acl internal --xcodebuild-arguments -workspace,DOCCDemo.xcworkspace,-scheme,DOCCDemo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Run below command to generate jazzy doc</a:t>
            </a:r>
            <a:br/>
            <a:br/>
            <a:r>
              <a:rPr sz="3200">
                <a:solidFill>
                  <a:srgbClr val="929292"/>
                </a:solidFill>
                <a:latin typeface="Courier New"/>
                <a:ea typeface="Courier New"/>
                <a:cs typeface="Courier New"/>
                <a:sym typeface="Courier New"/>
              </a:rPr>
              <a:t>jazzy --min-acl internal --xcodebuild-arguments -workspace,DOCCDemo.xcworkspace,-scheme,DOCCDemo</a:t>
            </a:r>
          </a:p>
        </p:txBody>
      </p:sp>
      <p:sp>
        <p:nvSpPr>
          <p:cNvPr id="189" name="Jazzy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79729">
              <a:lnSpc>
                <a:spcPct val="90000"/>
              </a:lnSpc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Jazzy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What is Swift DocC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Swift DocC?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at is Swift DocC 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79729">
              <a:lnSpc>
                <a:spcPct val="90000"/>
              </a:lnSpc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What is Swift DocC ?</a:t>
            </a:r>
          </a:p>
        </p:txBody>
      </p:sp>
      <p:sp>
        <p:nvSpPr>
          <p:cNvPr id="194" name="Swift-DocC is a documentation compiler integrated directly into Xcode that allows you to write and publish rich documentation for your project right alongside your source cod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Swift-DocC is a documentation compiler integrated directly into Xcode that allows you to write and publish rich documentation for your project right alongside your source code.</a:t>
            </a:r>
          </a:p>
          <a:p>
            <a:pPr/>
            <a:r>
              <a:t>Produces good looking documentation. It presents it nicely and accurately, in both ObjC and Swift.</a:t>
            </a:r>
          </a:p>
        </p:txBody>
      </p:sp>
      <p:pic>
        <p:nvPicPr>
          <p:cNvPr id="195" name="Screenshot 2024-02-22 at 9.42.22 PM.png" descr="Screenshot 2024-02-22 at 9.42.2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250" y="9038946"/>
            <a:ext cx="8953500" cy="342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hree Page Typ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79729">
              <a:lnSpc>
                <a:spcPct val="90000"/>
              </a:lnSpc>
              <a:defRPr spc="-160" sz="5336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Three Page Types</a:t>
            </a:r>
          </a:p>
        </p:txBody>
      </p:sp>
      <p:pic>
        <p:nvPicPr>
          <p:cNvPr id="198" name="Screenshot 2024-02-22 at 10.33.57 PM.png" descr="Screenshot 2024-02-22 at 10.33.5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0288" y="3765110"/>
            <a:ext cx="7175501" cy="9867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Screenshot 2024-02-22 at 10.34.28 PM.png" descr="Screenshot 2024-02-22 at 10.34.2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48988" y="3707960"/>
            <a:ext cx="7162801" cy="9982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Screenshot 2024-02-22 at 10.34.43 PM.png" descr="Screenshot 2024-02-22 at 10.34.43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850997" y="3663510"/>
            <a:ext cx="7188201" cy="10071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D000FF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